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</ns0:sldIdLst>
  <ns0:sldSz cx="12192000" cy="6858000" type="screen4x3"/>
  <ns0:notesSz cx="6858000" cy="9144000"/>
  <ns0:embeddedFontLst>
    <ns0:embeddedFont>
      <ns0:font typeface="Plus Jakarta Sans"/>
      <ns0:italic ns1:id="rIdFont13"/>
      <ns0:bold ns1:id="rIdFont14"/>
      <ns0:regular ns1:id="rIdFont15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Font13" Type="http://schemas.openxmlformats.org/officeDocument/2006/relationships/font" Target="fonts/2526a4eb-6ba9-47a8-80bc-c8a4196e782c.fntdata" /><ns0:Relationship Id="rIdFont14" Type="http://schemas.openxmlformats.org/officeDocument/2006/relationships/font" Target="fonts/bec61561-1b16-4858-9ec6-71640d3bcdef.fntdata" /><ns0:Relationship Id="rIdFont15" Type="http://schemas.openxmlformats.org/officeDocument/2006/relationships/font" Target="fonts/d23c8f31-1927-4d5a-a5dc-e7b9885fb63f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8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5743575"/>
            <a:ext cx="10972800" cy="619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487025" y="500062"/>
            <a:ext cx="1095375" cy="342900"/>
          </a:xfrm>
          <a:prstGeom prst="roundRect">
            <a:avLst>
              <a:gd name="adj" fmla="val 50000"/>
            </a:avLst>
          </a:prstGeom>
          <a:solidFill>
            <a:srgbClr val="3B4524"/>
          </a:solidFill>
          <a:ln w="9525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5743575"/>
            <a:ext cx="109728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581275" y="5981700"/>
            <a:ext cx="9525" cy="342900"/>
          </a:xfrm>
          <a:prstGeom prst="rect">
            <a:avLst/>
          </a:prstGeom>
          <a:solidFill>
            <a:srgbClr val="FFFFFF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5132040"/>
            <a:ext cx="4724400" cy="1714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019800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700" y="6019800"/>
            <a:ext cx="238125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58475" y="576262"/>
            <a:ext cx="8477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FEF3C7"/>
                </a:solidFill>
                <a:latin typeface="Plus Jakarta Sans"/>
              </a:rPr>
              <a:t>Nabór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116359"/>
            <a:ext cx="8858250" cy="800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A7F3D0"/>
                </a:solidFill>
                <a:latin typeface="Plus Jakarta Sans"/>
              </a:rPr>
              <a:t>POMOC JEST KONTYNUACJĄ WSPARCIA FINANSOWEGO UDZIELANEGO KOŁOM WPISANYM DO KRAJOWEGO REJESTRU KÓŁ GOSPODYŃ WIEJSKICH, KTÓRE JEST UDZIELANE OD 2018 R. I JEST PRZEZNACZONA NA REALIZACJĘ ZADAŃ, O KTÓRYCH MOWA W ART. 2 UST 3 USTAWY Z DNIA 9 LISTOPADA 2018 R. O KOŁACH GOSPODYŃ WIEJSKICH (DZ.U. Z 2025 R. POZ. 310 Z PÓŹN. ZM.).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011709"/>
            <a:ext cx="9301162" cy="1139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b="1" sz="3900" i="0" u="none">
                <a:solidFill>
                  <a:srgbClr val="FFFFFF"/>
                </a:solidFill>
                <a:latin typeface="Plus Jakarta Sans"/>
              </a:rPr>
              <a:t>Dofinansowanie dla Kół Gospodyń Wiejskich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341340"/>
            <a:ext cx="752475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b="0" sz="1500" i="0" u="none">
                <a:solidFill>
                  <a:srgbClr val="D1FAE5"/>
                </a:solidFill>
                <a:latin typeface="Plus Jakarta Sans"/>
              </a:rPr>
              <a:t>Do 30 września 2026 r. Koła Gospodyń Wiejskich wpisane do Krajowego Rejestru Kół Gospodyń Wiejskich mogą składać wnioski o przyznanie pomocy finansowej na realizację zadań statutowych określonych w ustawie.</a:t>
            </a:r>
            <a:r>
              <a:rPr b="1" sz="1200" i="0" u="none">
                <a:solidFill>
                  <a:srgbClr val="D1FAE5"/>
                </a:solidFill>
                <a:latin typeface="Plus Jakarta Sans"/>
              </a:rPr>
              <a:t>W 2026 r. </a:t>
            </a:r>
            <a:r>
              <a:t>
</a:t>
            </a:r>
            <a:r>
              <a:rPr b="1" sz="1200" i="0" u="none">
                <a:solidFill>
                  <a:srgbClr val="D1FAE5"/>
                </a:solidFill>
                <a:latin typeface="Plus Jakarta Sans"/>
              </a:rPr>
              <a:t> Wnioski o przyznanie pomocy należy składać za pośrednictwem PUE ARiMR</a:t>
            </a:r>
            <a:r>
              <a:t>
</a:t>
            </a:r>
            <a:r>
              <a:rPr b="0" sz="1200" i="0" u="none">
                <a:solidFill>
                  <a:srgbClr val="D1FAE5"/>
                </a:solidFill>
                <a:latin typeface="Plus Jakarta Sans"/>
              </a:rPr>
              <a:t>Wszelkie pytania dotyczące naboru wniosków</a:t>
            </a:r>
            <a:r>
              <a:rPr b="0" sz="1100" i="0" u="none">
                <a:solidFill>
                  <a:srgbClr val="D1FAE5"/>
                </a:solidFill>
                <a:latin typeface="Plus Jakarta Sans"/>
              </a:rPr>
              <a:t> </a:t>
            </a:r>
            <a:r>
              <a:rPr b="0" sz="1200" i="0" u="none">
                <a:solidFill>
                  <a:srgbClr val="D1FAE5"/>
                </a:solidFill>
                <a:latin typeface="Plus Jakarta Sans"/>
              </a:rPr>
              <a:t>o przyznanie pomocy finansowej dla kół gospodyń wiejskich</a:t>
            </a:r>
            <a:r>
              <a:rPr b="0" sz="1100" i="0" u="none">
                <a:solidFill>
                  <a:srgbClr val="D1FAE5"/>
                </a:solidFill>
                <a:latin typeface="Plus Jakarta Sans"/>
              </a:rPr>
              <a:t> </a:t>
            </a:r>
            <a:r>
              <a:rPr b="0" sz="1200" i="0" u="none">
                <a:solidFill>
                  <a:srgbClr val="D1FAE5"/>
                </a:solidFill>
                <a:latin typeface="Plus Jakarta Sans"/>
              </a:rPr>
              <a:t>należy kierować do właściwych miejscowo placówek ARiMR (dane kontaktowe:</a:t>
            </a:r>
            <a:r>
              <a:rPr b="0" sz="1100" i="0" u="none">
                <a:solidFill>
                  <a:srgbClr val="D1FAE5"/>
                </a:solidFill>
                <a:latin typeface="Plus Jakarta Sans"/>
              </a:rPr>
              <a:t> </a:t>
            </a:r>
            <a:r>
              <a:rPr b="0" sz="1200" i="0" u="none">
                <a:solidFill>
                  <a:srgbClr val="D1FAE5"/>
                </a:solidFill>
                <a:latin typeface="Plus Jakarta Sans"/>
              </a:rPr>
              <a:t>); lub pod numer bezpłatnej infolinii – tel. 800-38-00-84.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95300"/>
            <a:ext cx="3518296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FFFFFF"/>
                </a:solidFill>
                <a:latin typeface="Plus Jakarta Sans"/>
              </a:rPr>
              <a:t>GMINA ŚWIDNICA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95325"/>
            <a:ext cx="3518296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975" i="0" u="none">
                <a:solidFill>
                  <a:srgbClr val="D97706"/>
                </a:solidFill>
                <a:latin typeface="Plus Jakarta Sans"/>
              </a:rPr>
              <a:t>WSPARCIE DLA KÓŁ GOSPODYŃ WIEJSKICH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5943600"/>
            <a:ext cx="1535906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9CA3AF"/>
                </a:solidFill>
                <a:latin typeface="Plus Jakarta Sans"/>
              </a:rPr>
              <a:t>KWOTA DOTACJI: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9650" y="6096000"/>
            <a:ext cx="1535906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FFFFFF"/>
                </a:solidFill>
                <a:latin typeface="Plus Jakarta Sans"/>
              </a:rPr>
              <a:t>do 10 000 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5175" y="5943600"/>
            <a:ext cx="2833687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9CA3AF"/>
                </a:solidFill>
                <a:latin typeface="Plus Jakarta Sans"/>
              </a:rPr>
              <a:t>TERMIN SKŁADANIA: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5175" y="6096000"/>
            <a:ext cx="2833687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FFFFFF"/>
                </a:solidFill>
                <a:latin typeface="Plus Jakarta Sans"/>
              </a:rPr>
              <a:t>do 30 września 2026 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5132040"/>
            <a:ext cx="59055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b="0" sz="1100" i="0" u="none">
                <a:latin typeface="Plus Jakarta Sans"/>
              </a:rPr>
              <a:t>https://www.gov.pl/web/arimr/oddzialy-regionalne-i-biura-powiatowe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695575"/>
            <a:ext cx="3505200" cy="2390775"/>
          </a:xfrm>
          <a:prstGeom prst="roundRect">
            <a:avLst>
              <a:gd name="adj" fmla="val 478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2695575"/>
            <a:ext cx="3505200" cy="2390775"/>
          </a:xfrm>
          <a:prstGeom prst="roundRect">
            <a:avLst>
              <a:gd name="adj" fmla="val 478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2695575"/>
            <a:ext cx="3505200" cy="2390775"/>
          </a:xfrm>
          <a:prstGeom prst="roundRect">
            <a:avLst>
              <a:gd name="adj" fmla="val 478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5076825"/>
            <a:ext cx="3505200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2695575"/>
            <a:ext cx="3505200" cy="5715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2695575"/>
            <a:ext cx="9525" cy="239077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105275" y="2695575"/>
            <a:ext cx="9525" cy="239077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5076825"/>
            <a:ext cx="3505200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2695575"/>
            <a:ext cx="3505200" cy="57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2695575"/>
            <a:ext cx="9525" cy="239077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39075" y="2695575"/>
            <a:ext cx="9525" cy="239077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7200" y="5076825"/>
            <a:ext cx="3505200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2695575"/>
            <a:ext cx="3505200" cy="57150"/>
          </a:xfrm>
          <a:prstGeom prst="rect">
            <a:avLst/>
          </a:prstGeom>
          <a:solidFill>
            <a:srgbClr val="1338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2695575"/>
            <a:ext cx="9525" cy="239077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572875" y="2695575"/>
            <a:ext cx="9525" cy="239077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23925" y="3057525"/>
            <a:ext cx="876300" cy="228600"/>
          </a:xfrm>
          <a:prstGeom prst="roundRect">
            <a:avLst>
              <a:gd name="adj" fmla="val 50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657725" y="3057525"/>
            <a:ext cx="1028700" cy="2286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91525" y="3057525"/>
            <a:ext cx="866775" cy="22860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5" y="3057525"/>
            <a:ext cx="285750" cy="2286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525" y="3057525"/>
            <a:ext cx="285750" cy="2286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2325" y="3057525"/>
            <a:ext cx="285750" cy="228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09600" y="4953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97706"/>
                </a:solidFill>
                <a:latin typeface="Plus Jakarta Sans"/>
              </a:rPr>
              <a:t>WIELKOŚĆ KOŁA A POZIOM DOTACJI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72390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3382C"/>
                </a:solidFill>
                <a:latin typeface="Plus Jakarta Sans"/>
              </a:rPr>
              <a:t>Wysokość Dofinansowania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925" y="4371975"/>
            <a:ext cx="29718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125" i="0" u="none">
                <a:solidFill>
                  <a:srgbClr val="4B5563"/>
                </a:solidFill>
                <a:latin typeface="Plus Jakarta Sans"/>
              </a:rPr>
              <a:t>Podstawowe wsparcie na realizację celów statutowych i sprzęt.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57725" y="4371975"/>
            <a:ext cx="29718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125" i="0" u="none">
                <a:solidFill>
                  <a:srgbClr val="4B5563"/>
                </a:solidFill>
                <a:latin typeface="Plus Jakarta Sans"/>
              </a:rPr>
              <a:t>Zwiększony budżet na organizację warsztatów i spotkań.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1525" y="4371975"/>
            <a:ext cx="29718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b="0" sz="1125" i="0" u="none">
                <a:solidFill>
                  <a:srgbClr val="4B5563"/>
                </a:solidFill>
                <a:latin typeface="Plus Jakarta Sans"/>
              </a:rPr>
              <a:t>Maksymalna pula środków dla najbardziej licznych organizacji.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925" y="3438525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F2937"/>
                </a:solidFill>
                <a:latin typeface="Plus Jakarta Sans"/>
              </a:rPr>
              <a:t>Do 30 członków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3752850"/>
            <a:ext cx="3595687" cy="5048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150" i="0" u="none">
                <a:solidFill>
                  <a:srgbClr val="13382C"/>
                </a:solidFill>
                <a:latin typeface="Plus Jakarta Sans"/>
              </a:rPr>
              <a:t>8 000 zł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57725" y="3438525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F2937"/>
                </a:solidFill>
                <a:latin typeface="Plus Jakarta Sans"/>
              </a:rPr>
              <a:t>31 – 75 członków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57725" y="3752850"/>
            <a:ext cx="3595687" cy="5048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150" i="0" u="none">
                <a:solidFill>
                  <a:srgbClr val="13382C"/>
                </a:solidFill>
                <a:latin typeface="Plus Jakarta Sans"/>
              </a:rPr>
              <a:t>9 000 zł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91525" y="3438525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F2937"/>
                </a:solidFill>
                <a:latin typeface="Plus Jakarta Sans"/>
              </a:rPr>
              <a:t>Ponad 75 członków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91525" y="3752850"/>
            <a:ext cx="3595687" cy="5048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150" i="0" u="none">
                <a:solidFill>
                  <a:srgbClr val="13382C"/>
                </a:solidFill>
                <a:latin typeface="Plus Jakarta Sans"/>
              </a:rPr>
              <a:t>10 000 zł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8225" y="3095625"/>
            <a:ext cx="7429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975" i="0" u="none">
                <a:solidFill>
                  <a:srgbClr val="047857"/>
                </a:solidFill>
                <a:latin typeface="Plus Jakarta Sans"/>
              </a:rPr>
              <a:t>Małe KGW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72025" y="3095625"/>
            <a:ext cx="8953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975" i="0" u="none">
                <a:solidFill>
                  <a:srgbClr val="B45309"/>
                </a:solidFill>
                <a:latin typeface="Plus Jakarta Sans"/>
              </a:rPr>
              <a:t>Średnie KGW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5825" y="3095625"/>
            <a:ext cx="73342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975" i="0" u="none">
                <a:solidFill>
                  <a:srgbClr val="13382C"/>
                </a:solidFill>
                <a:latin typeface="Plus Jakarta Sans"/>
              </a:rPr>
              <a:t>Duże KGW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784205" y="5884366"/>
            <a:ext cx="5798194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784205" y="7036891"/>
            <a:ext cx="5798194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784205" y="8189416"/>
            <a:ext cx="5798194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784205" y="9341941"/>
            <a:ext cx="5798194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81125"/>
            <a:ext cx="4831705" cy="665604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8189565"/>
            <a:ext cx="4831705" cy="665604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1390650"/>
            <a:ext cx="4812655" cy="663699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8199090"/>
            <a:ext cx="4812655" cy="663699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330" y="6136778"/>
            <a:ext cx="466725" cy="4953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2330" y="7289303"/>
            <a:ext cx="495300" cy="4953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2330" y="8441828"/>
            <a:ext cx="495300" cy="4953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2330" y="9594353"/>
            <a:ext cx="523875" cy="4953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5680" y="6270128"/>
            <a:ext cx="200025" cy="2286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5680" y="7422653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5680" y="8575178"/>
            <a:ext cx="22860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5680" y="9727703"/>
            <a:ext cx="257175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4953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97706"/>
                </a:solidFill>
                <a:latin typeface="Plus Jakarta Sans"/>
              </a:rPr>
              <a:t>INICJATYWY I AKTYWNOŚCI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72390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3382C"/>
                </a:solidFill>
                <a:latin typeface="Plus Jakarta Sans"/>
              </a:rPr>
              <a:t>Cele Statutowe i Działalność KGW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9555" y="6084391"/>
            <a:ext cx="5512444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Kultura i Tradicje Kulinarne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9555" y="6322516"/>
            <a:ext cx="4759969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Warsztaty kulinarne, promowanie potraw regionalnych i kultywowanie tradycji.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08130" y="7236916"/>
            <a:ext cx="5483869" cy="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Rękodzieło Ludowe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08130" y="7475041"/>
            <a:ext cx="4731394" cy="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Pielęgnowanie lokalnego dziedzictwa kulturowego i strojów ludowych.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08130" y="8389441"/>
            <a:ext cx="5483869" cy="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Przedsiębiorczość Kobiety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8130" y="8627566"/>
            <a:ext cx="4731394" cy="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Rozwój kompetencji zawodowych oraz wspieranie inicjatyw gospodarczych.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36705" y="9541966"/>
            <a:ext cx="5455294" cy="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Integracja Społeczna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36705" y="9780091"/>
            <a:ext cx="4702819" cy="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Poprawa warunków życia i aktywizacja mieszkańców obszarów wiejskich.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588865"/>
            <a:ext cx="5247382" cy="2604045"/>
          </a:xfrm>
          <a:prstGeom prst="roundRect">
            <a:avLst>
              <a:gd name="adj" fmla="val 5852"/>
            </a:avLst>
          </a:prstGeom>
          <a:solidFill>
            <a:srgbClr val="1338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199882" y="2152650"/>
            <a:ext cx="5382517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199882" y="3362325"/>
            <a:ext cx="5382517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99882" y="4572000"/>
            <a:ext cx="5382517" cy="1057275"/>
          </a:xfrm>
          <a:prstGeom prst="roundRect">
            <a:avLst>
              <a:gd name="adj" fmla="val 1081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69865"/>
            <a:ext cx="4485382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957" y="2428875"/>
            <a:ext cx="552450" cy="5048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957" y="3638550"/>
            <a:ext cx="552450" cy="5048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957" y="4848225"/>
            <a:ext cx="523875" cy="5048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307" y="2562225"/>
            <a:ext cx="28575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307" y="3771900"/>
            <a:ext cx="28575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2307" y="4981575"/>
            <a:ext cx="257175" cy="228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4953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D97706"/>
                </a:solidFill>
                <a:latin typeface="Plus Jakarta Sans"/>
              </a:rPr>
              <a:t>PROCEDURA KROK PO KROKU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72390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13382C"/>
                </a:solidFill>
                <a:latin typeface="Plus Jakarta Sans"/>
              </a:rPr>
              <a:t>Jak Złożyć Wniosek?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3465165"/>
            <a:ext cx="5606727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A7F3D0"/>
                </a:solidFill>
                <a:latin typeface="Plus Jakarta Sans"/>
              </a:rPr>
              <a:t>WAŻNY TERMIN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3741390"/>
            <a:ext cx="5606727" cy="4609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629"/>
              </a:lnSpc>
            </a:pPr>
            <a:r>
              <a:rPr b="1" sz="3300" i="0" u="none">
                <a:solidFill>
                  <a:srgbClr val="FFFFFF"/>
                </a:solidFill>
                <a:latin typeface="Plus Jakarta Sans"/>
              </a:rPr>
              <a:t>30 września 2026 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600" y="4354710"/>
            <a:ext cx="45806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D1FAE5"/>
                </a:solidFill>
                <a:latin typeface="Plus Jakarta Sans"/>
              </a:rPr>
              <a:t>O kolejności przyznania wsparcia decyduje data złożenia wniosku. Nabór trwa do wyczerpania dostępnej puli środków!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61907" y="2371725"/>
            <a:ext cx="5030092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Platforma PUE ARiMR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1907" y="2628900"/>
            <a:ext cx="4296667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Wnioski przyjmowane są wyłącznie w formie elektronicznej przez portal PUE.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61907" y="3581400"/>
            <a:ext cx="5030092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Pomoc w Biurze Powiatowym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1907" y="3838575"/>
            <a:ext cx="4296667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Pracownicy Biura Powiatowego ARiMR udzielają bezpłatnej pomocy technicznej.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3332" y="4791075"/>
            <a:ext cx="505866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F2937"/>
                </a:solidFill>
                <a:latin typeface="Plus Jakarta Sans"/>
              </a:rPr>
              <a:t>Rejestracja w Krajowym Rejestrze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3332" y="5048250"/>
            <a:ext cx="4325242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125" i="0" u="none">
                <a:solidFill>
                  <a:srgbClr val="4B5563"/>
                </a:solidFill>
                <a:latin typeface="Plus Jakarta Sans"/>
              </a:rPr>
              <a:t>Warunkiem jest formalny wpis do Krajowego Rejestru Kół Gospodyń Wiejskich.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38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838450" y="3586162"/>
            <a:ext cx="2990850" cy="904875"/>
          </a:xfrm>
          <a:prstGeom prst="roundRect">
            <a:avLst>
              <a:gd name="adj" fmla="val 12631"/>
            </a:avLst>
          </a:prstGeom>
          <a:solidFill>
            <a:srgbClr val="26483D"/>
          </a:solidFill>
          <a:ln w="9525">
            <a:solidFill>
              <a:srgbClr val="3656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134100" y="3586162"/>
            <a:ext cx="3219450" cy="904875"/>
          </a:xfrm>
          <a:prstGeom prst="roundRect">
            <a:avLst>
              <a:gd name="adj" fmla="val 12631"/>
            </a:avLst>
          </a:prstGeom>
          <a:solidFill>
            <a:srgbClr val="26483D"/>
          </a:solidFill>
          <a:ln w="9525">
            <a:solidFill>
              <a:srgbClr val="3656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5" y="3886200"/>
            <a:ext cx="304800" cy="304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38862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93468" y="1881187"/>
            <a:ext cx="2405062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050" i="0" u="none">
                <a:solidFill>
                  <a:srgbClr val="D97706"/>
                </a:solidFill>
                <a:latin typeface="Plus Jakarta Sans"/>
              </a:rPr>
              <a:t>GMINA ŚWIDNICA • ARIMR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5412" y="2147887"/>
            <a:ext cx="9401175" cy="5048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3150" i="0" u="none">
                <a:solidFill>
                  <a:srgbClr val="FFFFFF"/>
                </a:solidFill>
                <a:latin typeface="Plus Jakarta Sans"/>
              </a:rPr>
              <a:t>Masz Pytania? Skontaktuj się z Nami!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05112"/>
            <a:ext cx="7620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A7F3D0"/>
                </a:solidFill>
                <a:latin typeface="Plus Jakarta Sans"/>
              </a:rPr>
              <a:t>Pomoc w przygotowaniu oraz elektronicznym złożeniu wniosku uzyskasz w oficjalnych punktach informacyjnych.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8640" y="4795837"/>
            <a:ext cx="7274718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125" i="1" u="none">
                <a:solidFill>
                  <a:srgbClr val="D1FAE5"/>
                </a:solidFill>
                <a:latin typeface="Plus Jakarta Sans"/>
              </a:rPr>
              <a:t>Zapraszamy do kontaktu z Urzędem Gminy Świdnica oraz Biurem Powiatowym ARiMR.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48075" y="3824287"/>
            <a:ext cx="2286000" cy="1428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00" i="0" u="none">
                <a:solidFill>
                  <a:srgbClr val="9CA3AF"/>
                </a:solidFill>
                <a:latin typeface="Plus Jakarta Sans"/>
              </a:rPr>
              <a:t>BEZPŁATNA INFOLINIA ARIMR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8075" y="3967162"/>
            <a:ext cx="228600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FFFFFF"/>
                </a:solidFill>
                <a:latin typeface="Plus Jakarta Sans"/>
              </a:rPr>
              <a:t>800-38-00-84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3725" y="3824287"/>
            <a:ext cx="2571750" cy="1428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00" i="0" u="none">
                <a:solidFill>
                  <a:srgbClr val="9CA3AF"/>
                </a:solidFill>
                <a:latin typeface="Plus Jakarta Sans"/>
              </a:rPr>
              <a:t>PORTAL INFORMACYJNY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3725" y="3967162"/>
            <a:ext cx="257175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FFFFFF"/>
                </a:solidFill>
                <a:latin typeface="Plus Jakarta Sans"/>
              </a:rPr>
              <a:t>gov.pl/web/arimr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81100" y="1352550"/>
            <a:ext cx="98298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81100" y="219075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81100" y="2190750"/>
            <a:ext cx="98298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533525"/>
            <a:ext cx="857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34315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1100" y="1066800"/>
            <a:ext cx="2187773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F8FAFC"/>
                </a:solidFill>
                <a:latin typeface="Plus Jakarta Sans"/>
              </a:rPr>
              <a:t>Image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76475" y="1495425"/>
            <a:ext cx="88296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F8FAFC"/>
                </a:solidFill>
                <a:latin typeface="Plus Jakarta Sans"/>
              </a:rPr>
              <a:t>https://zegocina.pl/thumbmaker.php?src=https://zegocina.pl/modules/blog/dataimages/IMG_DD594C-7C938B-AB70F5-F790AB-3D1644-DA35B9.jpg&amp;q=80&amp;w=951.5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76475" y="1847850"/>
            <a:ext cx="180975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F8FAFC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F8FAFC"/>
                </a:solidFill>
                <a:latin typeface="Plus Jakarta Sans"/>
              </a:rPr>
              <a:t>zegocina.pl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76475" y="2381250"/>
            <a:ext cx="9096375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F8FAFC"/>
                </a:solidFill>
                <a:latin typeface="Plus Jakarta Sans"/>
              </a:rPr>
              <a:t>https://www.beskidartdeco.pl/environment/cache/images/productGfx_b08112cb8b571417ba5244e8cb5162be_0_0.jpg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76475" y="2581275"/>
            <a:ext cx="2845593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F8FAFC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F8FAFC"/>
                </a:solidFill>
                <a:latin typeface="Plus Jakarta Sans"/>
              </a:rPr>
              <a:t>www.beskidartdeco.pl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